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  <p:sldId id="267" r:id="rId13"/>
    <p:sldId id="271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66" y="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2A00E5-2912-4CE0-85CB-BC77E95BE529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</dgm:pt>
    <dgm:pt modelId="{10AAC51F-8333-4674-A0B5-B428DD929DF6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uk-UA" dirty="0" smtClean="0"/>
            <a:t>Перетворення </a:t>
          </a:r>
          <a:r>
            <a:rPr lang="uk-UA" dirty="0" err="1" smtClean="0"/>
            <a:t>Радона</a:t>
          </a:r>
          <a:endParaRPr lang="uk-UA" dirty="0"/>
        </a:p>
      </dgm:t>
    </dgm:pt>
    <dgm:pt modelId="{95A3779B-5350-411A-8180-595D4B79CD33}" type="parTrans" cxnId="{30732663-9166-4F69-B8FD-B561918618D5}">
      <dgm:prSet/>
      <dgm:spPr/>
      <dgm:t>
        <a:bodyPr/>
        <a:lstStyle/>
        <a:p>
          <a:endParaRPr lang="uk-UA"/>
        </a:p>
      </dgm:t>
    </dgm:pt>
    <dgm:pt modelId="{56C76C0F-A0C9-401C-81B6-08EF027EA9B0}" type="sibTrans" cxnId="{30732663-9166-4F69-B8FD-B561918618D5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92BBC44B-EA98-4C82-9D93-F7D19571DCEB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uk-UA" dirty="0" smtClean="0"/>
            <a:t>Автокореляція</a:t>
          </a:r>
          <a:endParaRPr lang="uk-UA" dirty="0"/>
        </a:p>
      </dgm:t>
    </dgm:pt>
    <dgm:pt modelId="{AD9368AD-4EDB-4AD3-B818-4C75C0A5EDF6}" type="parTrans" cxnId="{AB5DB24C-E63C-4A87-A117-F1930C9A4361}">
      <dgm:prSet/>
      <dgm:spPr/>
      <dgm:t>
        <a:bodyPr/>
        <a:lstStyle/>
        <a:p>
          <a:endParaRPr lang="uk-UA"/>
        </a:p>
      </dgm:t>
    </dgm:pt>
    <dgm:pt modelId="{E7244B15-F1AC-46A8-9095-52B9F9DEDED7}" type="sibTrans" cxnId="{AB5DB24C-E63C-4A87-A117-F1930C9A4361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2BA68AA4-7D2A-4AA9-877D-00862C2F1C6D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US" dirty="0" smtClean="0"/>
            <a:t>Log Mapping</a:t>
          </a:r>
          <a:endParaRPr lang="uk-UA" dirty="0"/>
        </a:p>
      </dgm:t>
    </dgm:pt>
    <dgm:pt modelId="{13869A96-50EA-4F72-9676-6807BB65D0C5}" type="parTrans" cxnId="{AC3664B0-4222-4C44-B463-F15C6FE4FEE7}">
      <dgm:prSet/>
      <dgm:spPr/>
      <dgm:t>
        <a:bodyPr/>
        <a:lstStyle/>
        <a:p>
          <a:endParaRPr lang="uk-UA"/>
        </a:p>
      </dgm:t>
    </dgm:pt>
    <dgm:pt modelId="{387E45FD-31F4-4371-BB8C-54472D1E288E}" type="sibTrans" cxnId="{AC3664B0-4222-4C44-B463-F15C6FE4FEE7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525C35F4-8AD1-4BD7-9A6E-7EB12B21D983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uk-UA" dirty="0" smtClean="0"/>
            <a:t>Перетворення Фур’є</a:t>
          </a:r>
          <a:endParaRPr lang="uk-UA" dirty="0"/>
        </a:p>
      </dgm:t>
    </dgm:pt>
    <dgm:pt modelId="{FEC6E781-78D6-4A8B-94EA-258D8FFC02E4}" type="parTrans" cxnId="{D282437E-94D0-4559-93BB-0781639E76B8}">
      <dgm:prSet/>
      <dgm:spPr/>
      <dgm:t>
        <a:bodyPr/>
        <a:lstStyle/>
        <a:p>
          <a:endParaRPr lang="uk-UA"/>
        </a:p>
      </dgm:t>
    </dgm:pt>
    <dgm:pt modelId="{B76896BD-23F7-496A-AB13-8AC49E7F8926}" type="sibTrans" cxnId="{D282437E-94D0-4559-93BB-0781639E76B8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6E2BCB3B-E6E4-44C3-A036-87182C8E57F7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uk-UA" dirty="0" smtClean="0"/>
            <a:t>Отримання бітів відбитку</a:t>
          </a:r>
          <a:endParaRPr lang="uk-UA" dirty="0"/>
        </a:p>
      </dgm:t>
    </dgm:pt>
    <dgm:pt modelId="{F818CCE2-085F-4A67-8808-97DA577097EE}" type="parTrans" cxnId="{C4CF92FD-EFA0-4F75-BEAC-5DC79709EA4B}">
      <dgm:prSet/>
      <dgm:spPr/>
      <dgm:t>
        <a:bodyPr/>
        <a:lstStyle/>
        <a:p>
          <a:endParaRPr lang="uk-UA"/>
        </a:p>
      </dgm:t>
    </dgm:pt>
    <dgm:pt modelId="{CA822D6E-F6B9-4438-B072-EE19048FFBF6}" type="sibTrans" cxnId="{C4CF92FD-EFA0-4F75-BEAC-5DC79709EA4B}">
      <dgm:prSet/>
      <dgm:spPr/>
      <dgm:t>
        <a:bodyPr/>
        <a:lstStyle/>
        <a:p>
          <a:endParaRPr lang="uk-UA"/>
        </a:p>
      </dgm:t>
    </dgm:pt>
    <dgm:pt modelId="{0F39B319-4E40-433F-96A2-31CCC9A59D6A}" type="pres">
      <dgm:prSet presAssocID="{742A00E5-2912-4CE0-85CB-BC77E95BE529}" presName="diagram" presStyleCnt="0">
        <dgm:presLayoutVars>
          <dgm:dir/>
          <dgm:resizeHandles val="exact"/>
        </dgm:presLayoutVars>
      </dgm:prSet>
      <dgm:spPr/>
    </dgm:pt>
    <dgm:pt modelId="{E1C1C121-7738-4887-A956-85F1C32236B0}" type="pres">
      <dgm:prSet presAssocID="{10AAC51F-8333-4674-A0B5-B428DD929DF6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92682FE9-E4BD-4EDB-9DCF-A12FEFA7BF16}" type="pres">
      <dgm:prSet presAssocID="{56C76C0F-A0C9-401C-81B6-08EF027EA9B0}" presName="sibTrans" presStyleLbl="sibTrans2D1" presStyleIdx="0" presStyleCnt="4" custScaleX="89195" custScaleY="17262"/>
      <dgm:spPr/>
      <dgm:t>
        <a:bodyPr/>
        <a:lstStyle/>
        <a:p>
          <a:endParaRPr lang="uk-UA"/>
        </a:p>
      </dgm:t>
    </dgm:pt>
    <dgm:pt modelId="{3671CDB4-8DCB-47AD-8083-FC6E6D161859}" type="pres">
      <dgm:prSet presAssocID="{56C76C0F-A0C9-401C-81B6-08EF027EA9B0}" presName="connectorText" presStyleLbl="sibTrans2D1" presStyleIdx="0" presStyleCnt="4"/>
      <dgm:spPr/>
      <dgm:t>
        <a:bodyPr/>
        <a:lstStyle/>
        <a:p>
          <a:endParaRPr lang="uk-UA"/>
        </a:p>
      </dgm:t>
    </dgm:pt>
    <dgm:pt modelId="{B27D0FEA-065D-43D5-A8E4-7B6365BAC0AD}" type="pres">
      <dgm:prSet presAssocID="{92BBC44B-EA98-4C82-9D93-F7D19571DCEB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0B6F092A-44F6-454E-A0DA-8E1149E2961B}" type="pres">
      <dgm:prSet presAssocID="{E7244B15-F1AC-46A8-9095-52B9F9DEDED7}" presName="sibTrans" presStyleLbl="sibTrans2D1" presStyleIdx="1" presStyleCnt="4" custScaleX="89195" custScaleY="17262"/>
      <dgm:spPr/>
      <dgm:t>
        <a:bodyPr/>
        <a:lstStyle/>
        <a:p>
          <a:endParaRPr lang="uk-UA"/>
        </a:p>
      </dgm:t>
    </dgm:pt>
    <dgm:pt modelId="{A7164728-36F5-4B3A-9180-095643559EB8}" type="pres">
      <dgm:prSet presAssocID="{E7244B15-F1AC-46A8-9095-52B9F9DEDED7}" presName="connectorText" presStyleLbl="sibTrans2D1" presStyleIdx="1" presStyleCnt="4"/>
      <dgm:spPr/>
      <dgm:t>
        <a:bodyPr/>
        <a:lstStyle/>
        <a:p>
          <a:endParaRPr lang="uk-UA"/>
        </a:p>
      </dgm:t>
    </dgm:pt>
    <dgm:pt modelId="{89F17977-12A9-4ED1-9B62-15CC332D38E8}" type="pres">
      <dgm:prSet presAssocID="{2BA68AA4-7D2A-4AA9-877D-00862C2F1C6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B29BAFA6-752E-49A9-B58F-6909295895F8}" type="pres">
      <dgm:prSet presAssocID="{387E45FD-31F4-4371-BB8C-54472D1E288E}" presName="sibTrans" presStyleLbl="sibTrans2D1" presStyleIdx="2" presStyleCnt="4" custScaleX="89195" custScaleY="17262"/>
      <dgm:spPr/>
      <dgm:t>
        <a:bodyPr/>
        <a:lstStyle/>
        <a:p>
          <a:endParaRPr lang="uk-UA"/>
        </a:p>
      </dgm:t>
    </dgm:pt>
    <dgm:pt modelId="{8E567D55-9271-45E0-B4D9-9D34F3E50573}" type="pres">
      <dgm:prSet presAssocID="{387E45FD-31F4-4371-BB8C-54472D1E288E}" presName="connectorText" presStyleLbl="sibTrans2D1" presStyleIdx="2" presStyleCnt="4"/>
      <dgm:spPr/>
      <dgm:t>
        <a:bodyPr/>
        <a:lstStyle/>
        <a:p>
          <a:endParaRPr lang="uk-UA"/>
        </a:p>
      </dgm:t>
    </dgm:pt>
    <dgm:pt modelId="{370C5FCF-D99E-4127-A9B0-66B2B67E4C93}" type="pres">
      <dgm:prSet presAssocID="{525C35F4-8AD1-4BD7-9A6E-7EB12B21D983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55C205DE-4D77-413F-BA0F-FC7E9DBFE00C}" type="pres">
      <dgm:prSet presAssocID="{B76896BD-23F7-496A-AB13-8AC49E7F8926}" presName="sibTrans" presStyleLbl="sibTrans2D1" presStyleIdx="3" presStyleCnt="4" custScaleX="89195" custScaleY="17262"/>
      <dgm:spPr/>
      <dgm:t>
        <a:bodyPr/>
        <a:lstStyle/>
        <a:p>
          <a:endParaRPr lang="uk-UA"/>
        </a:p>
      </dgm:t>
    </dgm:pt>
    <dgm:pt modelId="{42D43808-8390-45D4-A32D-9FE6D2D72911}" type="pres">
      <dgm:prSet presAssocID="{B76896BD-23F7-496A-AB13-8AC49E7F8926}" presName="connectorText" presStyleLbl="sibTrans2D1" presStyleIdx="3" presStyleCnt="4"/>
      <dgm:spPr/>
      <dgm:t>
        <a:bodyPr/>
        <a:lstStyle/>
        <a:p>
          <a:endParaRPr lang="uk-UA"/>
        </a:p>
      </dgm:t>
    </dgm:pt>
    <dgm:pt modelId="{B6ABC2CA-D2E5-49FE-9A92-2F85221B0FC3}" type="pres">
      <dgm:prSet presAssocID="{6E2BCB3B-E6E4-44C3-A036-87182C8E57F7}" presName="node" presStyleLbl="node1" presStyleIdx="4" presStyleCnt="5" custScaleX="239394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ECF12BC1-1639-4B92-BDEF-48797D7D4B15}" type="presOf" srcId="{742A00E5-2912-4CE0-85CB-BC77E95BE529}" destId="{0F39B319-4E40-433F-96A2-31CCC9A59D6A}" srcOrd="0" destOrd="0" presId="urn:microsoft.com/office/officeart/2005/8/layout/process5"/>
    <dgm:cxn modelId="{0833EC76-8B09-478B-8CFF-EAB3B362CA10}" type="presOf" srcId="{56C76C0F-A0C9-401C-81B6-08EF027EA9B0}" destId="{92682FE9-E4BD-4EDB-9DCF-A12FEFA7BF16}" srcOrd="0" destOrd="0" presId="urn:microsoft.com/office/officeart/2005/8/layout/process5"/>
    <dgm:cxn modelId="{30732663-9166-4F69-B8FD-B561918618D5}" srcId="{742A00E5-2912-4CE0-85CB-BC77E95BE529}" destId="{10AAC51F-8333-4674-A0B5-B428DD929DF6}" srcOrd="0" destOrd="0" parTransId="{95A3779B-5350-411A-8180-595D4B79CD33}" sibTransId="{56C76C0F-A0C9-401C-81B6-08EF027EA9B0}"/>
    <dgm:cxn modelId="{AB5DB24C-E63C-4A87-A117-F1930C9A4361}" srcId="{742A00E5-2912-4CE0-85CB-BC77E95BE529}" destId="{92BBC44B-EA98-4C82-9D93-F7D19571DCEB}" srcOrd="1" destOrd="0" parTransId="{AD9368AD-4EDB-4AD3-B818-4C75C0A5EDF6}" sibTransId="{E7244B15-F1AC-46A8-9095-52B9F9DEDED7}"/>
    <dgm:cxn modelId="{21344552-E8A9-4FC6-BECF-BCBD9B55B529}" type="presOf" srcId="{6E2BCB3B-E6E4-44C3-A036-87182C8E57F7}" destId="{B6ABC2CA-D2E5-49FE-9A92-2F85221B0FC3}" srcOrd="0" destOrd="0" presId="urn:microsoft.com/office/officeart/2005/8/layout/process5"/>
    <dgm:cxn modelId="{C9EF44F7-99F9-40F1-B59D-6A30A12B7340}" type="presOf" srcId="{92BBC44B-EA98-4C82-9D93-F7D19571DCEB}" destId="{B27D0FEA-065D-43D5-A8E4-7B6365BAC0AD}" srcOrd="0" destOrd="0" presId="urn:microsoft.com/office/officeart/2005/8/layout/process5"/>
    <dgm:cxn modelId="{AC3664B0-4222-4C44-B463-F15C6FE4FEE7}" srcId="{742A00E5-2912-4CE0-85CB-BC77E95BE529}" destId="{2BA68AA4-7D2A-4AA9-877D-00862C2F1C6D}" srcOrd="2" destOrd="0" parTransId="{13869A96-50EA-4F72-9676-6807BB65D0C5}" sibTransId="{387E45FD-31F4-4371-BB8C-54472D1E288E}"/>
    <dgm:cxn modelId="{9F15005C-ACC1-43A8-A700-72FEBB80E95E}" type="presOf" srcId="{387E45FD-31F4-4371-BB8C-54472D1E288E}" destId="{B29BAFA6-752E-49A9-B58F-6909295895F8}" srcOrd="0" destOrd="0" presId="urn:microsoft.com/office/officeart/2005/8/layout/process5"/>
    <dgm:cxn modelId="{D00DE2C4-6F86-438A-96BF-0910FE9CEACD}" type="presOf" srcId="{B76896BD-23F7-496A-AB13-8AC49E7F8926}" destId="{42D43808-8390-45D4-A32D-9FE6D2D72911}" srcOrd="1" destOrd="0" presId="urn:microsoft.com/office/officeart/2005/8/layout/process5"/>
    <dgm:cxn modelId="{F5D74713-88D0-47D0-A948-DFAB4B585B95}" type="presOf" srcId="{2BA68AA4-7D2A-4AA9-877D-00862C2F1C6D}" destId="{89F17977-12A9-4ED1-9B62-15CC332D38E8}" srcOrd="0" destOrd="0" presId="urn:microsoft.com/office/officeart/2005/8/layout/process5"/>
    <dgm:cxn modelId="{E0F64CA9-EAA5-4B9A-8405-0DD3CD3D423C}" type="presOf" srcId="{10AAC51F-8333-4674-A0B5-B428DD929DF6}" destId="{E1C1C121-7738-4887-A956-85F1C32236B0}" srcOrd="0" destOrd="0" presId="urn:microsoft.com/office/officeart/2005/8/layout/process5"/>
    <dgm:cxn modelId="{38CFD2C3-723A-40CA-AA3E-8F3AED845B6D}" type="presOf" srcId="{56C76C0F-A0C9-401C-81B6-08EF027EA9B0}" destId="{3671CDB4-8DCB-47AD-8083-FC6E6D161859}" srcOrd="1" destOrd="0" presId="urn:microsoft.com/office/officeart/2005/8/layout/process5"/>
    <dgm:cxn modelId="{03528D30-5288-4E4C-803C-452FD0AFC270}" type="presOf" srcId="{B76896BD-23F7-496A-AB13-8AC49E7F8926}" destId="{55C205DE-4D77-413F-BA0F-FC7E9DBFE00C}" srcOrd="0" destOrd="0" presId="urn:microsoft.com/office/officeart/2005/8/layout/process5"/>
    <dgm:cxn modelId="{814362AD-815F-41B3-9328-85C90B376E52}" type="presOf" srcId="{525C35F4-8AD1-4BD7-9A6E-7EB12B21D983}" destId="{370C5FCF-D99E-4127-A9B0-66B2B67E4C93}" srcOrd="0" destOrd="0" presId="urn:microsoft.com/office/officeart/2005/8/layout/process5"/>
    <dgm:cxn modelId="{A20ED71B-6AAE-4FC0-8FE5-4BABFD1F1CEF}" type="presOf" srcId="{E7244B15-F1AC-46A8-9095-52B9F9DEDED7}" destId="{0B6F092A-44F6-454E-A0DA-8E1149E2961B}" srcOrd="0" destOrd="0" presId="urn:microsoft.com/office/officeart/2005/8/layout/process5"/>
    <dgm:cxn modelId="{D282437E-94D0-4559-93BB-0781639E76B8}" srcId="{742A00E5-2912-4CE0-85CB-BC77E95BE529}" destId="{525C35F4-8AD1-4BD7-9A6E-7EB12B21D983}" srcOrd="3" destOrd="0" parTransId="{FEC6E781-78D6-4A8B-94EA-258D8FFC02E4}" sibTransId="{B76896BD-23F7-496A-AB13-8AC49E7F8926}"/>
    <dgm:cxn modelId="{3296FDD6-6994-4077-8980-209CBF3FCB76}" type="presOf" srcId="{E7244B15-F1AC-46A8-9095-52B9F9DEDED7}" destId="{A7164728-36F5-4B3A-9180-095643559EB8}" srcOrd="1" destOrd="0" presId="urn:microsoft.com/office/officeart/2005/8/layout/process5"/>
    <dgm:cxn modelId="{C4CF92FD-EFA0-4F75-BEAC-5DC79709EA4B}" srcId="{742A00E5-2912-4CE0-85CB-BC77E95BE529}" destId="{6E2BCB3B-E6E4-44C3-A036-87182C8E57F7}" srcOrd="4" destOrd="0" parTransId="{F818CCE2-085F-4A67-8808-97DA577097EE}" sibTransId="{CA822D6E-F6B9-4438-B072-EE19048FFBF6}"/>
    <dgm:cxn modelId="{0050CFB3-5779-41E4-BCBE-83A9529908EE}" type="presOf" srcId="{387E45FD-31F4-4371-BB8C-54472D1E288E}" destId="{8E567D55-9271-45E0-B4D9-9D34F3E50573}" srcOrd="1" destOrd="0" presId="urn:microsoft.com/office/officeart/2005/8/layout/process5"/>
    <dgm:cxn modelId="{4B5803F6-1D0F-443C-87CE-CC43C8D23991}" type="presParOf" srcId="{0F39B319-4E40-433F-96A2-31CCC9A59D6A}" destId="{E1C1C121-7738-4887-A956-85F1C32236B0}" srcOrd="0" destOrd="0" presId="urn:microsoft.com/office/officeart/2005/8/layout/process5"/>
    <dgm:cxn modelId="{71925037-93FF-49B3-8E35-46385963783F}" type="presParOf" srcId="{0F39B319-4E40-433F-96A2-31CCC9A59D6A}" destId="{92682FE9-E4BD-4EDB-9DCF-A12FEFA7BF16}" srcOrd="1" destOrd="0" presId="urn:microsoft.com/office/officeart/2005/8/layout/process5"/>
    <dgm:cxn modelId="{321DB64D-2211-4FB3-93A6-3606511E6CB7}" type="presParOf" srcId="{92682FE9-E4BD-4EDB-9DCF-A12FEFA7BF16}" destId="{3671CDB4-8DCB-47AD-8083-FC6E6D161859}" srcOrd="0" destOrd="0" presId="urn:microsoft.com/office/officeart/2005/8/layout/process5"/>
    <dgm:cxn modelId="{688606A8-E09F-4B15-A8CE-125E0894B6E0}" type="presParOf" srcId="{0F39B319-4E40-433F-96A2-31CCC9A59D6A}" destId="{B27D0FEA-065D-43D5-A8E4-7B6365BAC0AD}" srcOrd="2" destOrd="0" presId="urn:microsoft.com/office/officeart/2005/8/layout/process5"/>
    <dgm:cxn modelId="{5BD7B02E-E2C4-4E52-9AE3-F3B1FF6F2E2B}" type="presParOf" srcId="{0F39B319-4E40-433F-96A2-31CCC9A59D6A}" destId="{0B6F092A-44F6-454E-A0DA-8E1149E2961B}" srcOrd="3" destOrd="0" presId="urn:microsoft.com/office/officeart/2005/8/layout/process5"/>
    <dgm:cxn modelId="{94089196-049D-484C-AE0F-118F3ACB68B9}" type="presParOf" srcId="{0B6F092A-44F6-454E-A0DA-8E1149E2961B}" destId="{A7164728-36F5-4B3A-9180-095643559EB8}" srcOrd="0" destOrd="0" presId="urn:microsoft.com/office/officeart/2005/8/layout/process5"/>
    <dgm:cxn modelId="{5FC221EB-DC65-464C-9CB5-77399B409FE5}" type="presParOf" srcId="{0F39B319-4E40-433F-96A2-31CCC9A59D6A}" destId="{89F17977-12A9-4ED1-9B62-15CC332D38E8}" srcOrd="4" destOrd="0" presId="urn:microsoft.com/office/officeart/2005/8/layout/process5"/>
    <dgm:cxn modelId="{8328168D-EA58-41FF-8671-579AE408EAC8}" type="presParOf" srcId="{0F39B319-4E40-433F-96A2-31CCC9A59D6A}" destId="{B29BAFA6-752E-49A9-B58F-6909295895F8}" srcOrd="5" destOrd="0" presId="urn:microsoft.com/office/officeart/2005/8/layout/process5"/>
    <dgm:cxn modelId="{7C0A89CE-D62B-439F-9B0E-A0EDB2BF612F}" type="presParOf" srcId="{B29BAFA6-752E-49A9-B58F-6909295895F8}" destId="{8E567D55-9271-45E0-B4D9-9D34F3E50573}" srcOrd="0" destOrd="0" presId="urn:microsoft.com/office/officeart/2005/8/layout/process5"/>
    <dgm:cxn modelId="{6B4434D1-410E-4F6B-B641-79941FB3E382}" type="presParOf" srcId="{0F39B319-4E40-433F-96A2-31CCC9A59D6A}" destId="{370C5FCF-D99E-4127-A9B0-66B2B67E4C93}" srcOrd="6" destOrd="0" presId="urn:microsoft.com/office/officeart/2005/8/layout/process5"/>
    <dgm:cxn modelId="{D95C91D5-F74F-4226-888A-5E465BD359B3}" type="presParOf" srcId="{0F39B319-4E40-433F-96A2-31CCC9A59D6A}" destId="{55C205DE-4D77-413F-BA0F-FC7E9DBFE00C}" srcOrd="7" destOrd="0" presId="urn:microsoft.com/office/officeart/2005/8/layout/process5"/>
    <dgm:cxn modelId="{4405CD7C-3D5D-49F8-83F8-691E33DC2AB7}" type="presParOf" srcId="{55C205DE-4D77-413F-BA0F-FC7E9DBFE00C}" destId="{42D43808-8390-45D4-A32D-9FE6D2D72911}" srcOrd="0" destOrd="0" presId="urn:microsoft.com/office/officeart/2005/8/layout/process5"/>
    <dgm:cxn modelId="{100F17E0-6666-4797-8D1F-EB80D7988B75}" type="presParOf" srcId="{0F39B319-4E40-433F-96A2-31CCC9A59D6A}" destId="{B6ABC2CA-D2E5-49FE-9A92-2F85221B0FC3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7AE015-DB12-4580-9681-3939377B1F4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1BEC383-338F-442E-B657-9BDC64D72049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2</a:t>
          </a:r>
          <a:r>
            <a:rPr lang="uk-UA" sz="2800" dirty="0" smtClean="0"/>
            <a:t>Д фільтр</a:t>
          </a:r>
          <a:endParaRPr lang="uk-UA" sz="2800" dirty="0"/>
        </a:p>
      </dgm:t>
    </dgm:pt>
    <dgm:pt modelId="{178953A1-11A6-4852-8429-86EC9BB9B0FE}" type="parTrans" cxnId="{EFE0F404-3EB9-4B8A-AC65-D88DB9756818}">
      <dgm:prSet/>
      <dgm:spPr/>
      <dgm:t>
        <a:bodyPr/>
        <a:lstStyle/>
        <a:p>
          <a:endParaRPr lang="uk-UA"/>
        </a:p>
      </dgm:t>
    </dgm:pt>
    <dgm:pt modelId="{EB30D152-821D-4105-A22E-858D0FDC2C67}" type="sibTrans" cxnId="{EFE0F404-3EB9-4B8A-AC65-D88DB9756818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75227130-FD6B-47B8-8546-14A961C76361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Threshold (</a:t>
          </a:r>
          <a:r>
            <a:rPr lang="uk-UA" dirty="0" smtClean="0"/>
            <a:t>Заміна на 1</a:t>
          </a:r>
          <a:r>
            <a:rPr lang="en-US" dirty="0" smtClean="0"/>
            <a:t>/0)</a:t>
          </a:r>
          <a:endParaRPr lang="uk-UA" dirty="0"/>
        </a:p>
      </dgm:t>
    </dgm:pt>
    <dgm:pt modelId="{B6432AE5-28DA-4DA0-A2DA-795E0BD8C278}" type="parTrans" cxnId="{D6F5839B-5E4B-4A73-B944-737EB7EC42FC}">
      <dgm:prSet/>
      <dgm:spPr/>
      <dgm:t>
        <a:bodyPr/>
        <a:lstStyle/>
        <a:p>
          <a:endParaRPr lang="uk-UA"/>
        </a:p>
      </dgm:t>
    </dgm:pt>
    <dgm:pt modelId="{3136E10A-1988-45F9-97A3-9644DC02A415}" type="sibTrans" cxnId="{D6F5839B-5E4B-4A73-B944-737EB7EC42FC}">
      <dgm:prSet/>
      <dgm:spPr/>
      <dgm:t>
        <a:bodyPr/>
        <a:lstStyle/>
        <a:p>
          <a:endParaRPr lang="uk-UA"/>
        </a:p>
      </dgm:t>
    </dgm:pt>
    <dgm:pt modelId="{DA9C9DF4-D9A4-463C-B3F9-F1DB319A5D10}" type="pres">
      <dgm:prSet presAssocID="{AF7AE015-DB12-4580-9681-3939377B1F4D}" presName="Name0" presStyleCnt="0">
        <dgm:presLayoutVars>
          <dgm:dir/>
          <dgm:resizeHandles val="exact"/>
        </dgm:presLayoutVars>
      </dgm:prSet>
      <dgm:spPr/>
    </dgm:pt>
    <dgm:pt modelId="{EE68FBC9-4D8C-4015-94C0-E06726B4ACF7}" type="pres">
      <dgm:prSet presAssocID="{51BEC383-338F-442E-B657-9BDC64D72049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07C30667-3B68-486D-8E6F-0DA5C93BB6B8}" type="pres">
      <dgm:prSet presAssocID="{EB30D152-821D-4105-A22E-858D0FDC2C67}" presName="sibTrans" presStyleLbl="sibTrans2D1" presStyleIdx="0" presStyleCnt="1" custFlipVert="1" custScaleX="75576" custScaleY="17361"/>
      <dgm:spPr/>
      <dgm:t>
        <a:bodyPr/>
        <a:lstStyle/>
        <a:p>
          <a:endParaRPr lang="uk-UA"/>
        </a:p>
      </dgm:t>
    </dgm:pt>
    <dgm:pt modelId="{3F3B1523-77A7-405C-B8CC-8B853D54A5A0}" type="pres">
      <dgm:prSet presAssocID="{EB30D152-821D-4105-A22E-858D0FDC2C67}" presName="connectorText" presStyleLbl="sibTrans2D1" presStyleIdx="0" presStyleCnt="1"/>
      <dgm:spPr/>
      <dgm:t>
        <a:bodyPr/>
        <a:lstStyle/>
        <a:p>
          <a:endParaRPr lang="uk-UA"/>
        </a:p>
      </dgm:t>
    </dgm:pt>
    <dgm:pt modelId="{6D5C3FA4-02DE-4D1C-9DD4-3B76A68DF3B8}" type="pres">
      <dgm:prSet presAssocID="{75227130-FD6B-47B8-8546-14A961C76361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EFE0F404-3EB9-4B8A-AC65-D88DB9756818}" srcId="{AF7AE015-DB12-4580-9681-3939377B1F4D}" destId="{51BEC383-338F-442E-B657-9BDC64D72049}" srcOrd="0" destOrd="0" parTransId="{178953A1-11A6-4852-8429-86EC9BB9B0FE}" sibTransId="{EB30D152-821D-4105-A22E-858D0FDC2C67}"/>
    <dgm:cxn modelId="{B55E750B-F7A5-413A-A116-656D563B8B14}" type="presOf" srcId="{51BEC383-338F-442E-B657-9BDC64D72049}" destId="{EE68FBC9-4D8C-4015-94C0-E06726B4ACF7}" srcOrd="0" destOrd="0" presId="urn:microsoft.com/office/officeart/2005/8/layout/process1"/>
    <dgm:cxn modelId="{98B8BAEB-4F5D-4004-82B3-CC5D993784B0}" type="presOf" srcId="{EB30D152-821D-4105-A22E-858D0FDC2C67}" destId="{07C30667-3B68-486D-8E6F-0DA5C93BB6B8}" srcOrd="0" destOrd="0" presId="urn:microsoft.com/office/officeart/2005/8/layout/process1"/>
    <dgm:cxn modelId="{D6F5839B-5E4B-4A73-B944-737EB7EC42FC}" srcId="{AF7AE015-DB12-4580-9681-3939377B1F4D}" destId="{75227130-FD6B-47B8-8546-14A961C76361}" srcOrd="1" destOrd="0" parTransId="{B6432AE5-28DA-4DA0-A2DA-795E0BD8C278}" sibTransId="{3136E10A-1988-45F9-97A3-9644DC02A415}"/>
    <dgm:cxn modelId="{AFF260AC-E00F-4C54-8812-C9D7AA5E658D}" type="presOf" srcId="{AF7AE015-DB12-4580-9681-3939377B1F4D}" destId="{DA9C9DF4-D9A4-463C-B3F9-F1DB319A5D10}" srcOrd="0" destOrd="0" presId="urn:microsoft.com/office/officeart/2005/8/layout/process1"/>
    <dgm:cxn modelId="{0605B582-A4A7-4ED2-A483-44A1B857CE42}" type="presOf" srcId="{EB30D152-821D-4105-A22E-858D0FDC2C67}" destId="{3F3B1523-77A7-405C-B8CC-8B853D54A5A0}" srcOrd="1" destOrd="0" presId="urn:microsoft.com/office/officeart/2005/8/layout/process1"/>
    <dgm:cxn modelId="{2A9D1950-9961-4402-A22A-9B44CF24B357}" type="presOf" srcId="{75227130-FD6B-47B8-8546-14A961C76361}" destId="{6D5C3FA4-02DE-4D1C-9DD4-3B76A68DF3B8}" srcOrd="0" destOrd="0" presId="urn:microsoft.com/office/officeart/2005/8/layout/process1"/>
    <dgm:cxn modelId="{E50D98D8-8CC3-4410-B497-8D9FC6EBB30F}" type="presParOf" srcId="{DA9C9DF4-D9A4-463C-B3F9-F1DB319A5D10}" destId="{EE68FBC9-4D8C-4015-94C0-E06726B4ACF7}" srcOrd="0" destOrd="0" presId="urn:microsoft.com/office/officeart/2005/8/layout/process1"/>
    <dgm:cxn modelId="{49A5A9F2-3C2B-4A62-AF22-684D2961CD3F}" type="presParOf" srcId="{DA9C9DF4-D9A4-463C-B3F9-F1DB319A5D10}" destId="{07C30667-3B68-486D-8E6F-0DA5C93BB6B8}" srcOrd="1" destOrd="0" presId="urn:microsoft.com/office/officeart/2005/8/layout/process1"/>
    <dgm:cxn modelId="{A29C371D-C36E-4FD4-BBB7-8F97288FBE92}" type="presParOf" srcId="{07C30667-3B68-486D-8E6F-0DA5C93BB6B8}" destId="{3F3B1523-77A7-405C-B8CC-8B853D54A5A0}" srcOrd="0" destOrd="0" presId="urn:microsoft.com/office/officeart/2005/8/layout/process1"/>
    <dgm:cxn modelId="{90F48EE8-AC8A-42A7-8ABC-C9FE6C4BF439}" type="presParOf" srcId="{DA9C9DF4-D9A4-463C-B3F9-F1DB319A5D10}" destId="{6D5C3FA4-02DE-4D1C-9DD4-3B76A68DF3B8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F7AE015-DB12-4580-9681-3939377B1F4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1BEC383-338F-442E-B657-9BDC64D72049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XOR</a:t>
          </a:r>
        </a:p>
      </dgm:t>
    </dgm:pt>
    <dgm:pt modelId="{178953A1-11A6-4852-8429-86EC9BB9B0FE}" type="parTrans" cxnId="{EFE0F404-3EB9-4B8A-AC65-D88DB9756818}">
      <dgm:prSet/>
      <dgm:spPr/>
      <dgm:t>
        <a:bodyPr/>
        <a:lstStyle/>
        <a:p>
          <a:endParaRPr lang="uk-UA"/>
        </a:p>
      </dgm:t>
    </dgm:pt>
    <dgm:pt modelId="{EB30D152-821D-4105-A22E-858D0FDC2C67}" type="sibTrans" cxnId="{EFE0F404-3EB9-4B8A-AC65-D88DB9756818}">
      <dgm:prSet/>
      <dgm:spPr/>
      <dgm:t>
        <a:bodyPr/>
        <a:lstStyle/>
        <a:p>
          <a:endParaRPr lang="uk-UA"/>
        </a:p>
      </dgm:t>
    </dgm:pt>
    <dgm:pt modelId="{DA9C9DF4-D9A4-463C-B3F9-F1DB319A5D10}" type="pres">
      <dgm:prSet presAssocID="{AF7AE015-DB12-4580-9681-3939377B1F4D}" presName="Name0" presStyleCnt="0">
        <dgm:presLayoutVars>
          <dgm:dir/>
          <dgm:resizeHandles val="exact"/>
        </dgm:presLayoutVars>
      </dgm:prSet>
      <dgm:spPr/>
    </dgm:pt>
    <dgm:pt modelId="{EE68FBC9-4D8C-4015-94C0-E06726B4ACF7}" type="pres">
      <dgm:prSet presAssocID="{51BEC383-338F-442E-B657-9BDC64D72049}" presName="node" presStyleLbl="node1" presStyleIdx="0" presStyleCnt="1" custLinFactNeighborX="-993" custLinFactNeighborY="-32686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F37A982F-FCDF-4E67-B547-B7D2059D7E8A}" type="presOf" srcId="{AF7AE015-DB12-4580-9681-3939377B1F4D}" destId="{DA9C9DF4-D9A4-463C-B3F9-F1DB319A5D10}" srcOrd="0" destOrd="0" presId="urn:microsoft.com/office/officeart/2005/8/layout/process1"/>
    <dgm:cxn modelId="{EFE0F404-3EB9-4B8A-AC65-D88DB9756818}" srcId="{AF7AE015-DB12-4580-9681-3939377B1F4D}" destId="{51BEC383-338F-442E-B657-9BDC64D72049}" srcOrd="0" destOrd="0" parTransId="{178953A1-11A6-4852-8429-86EC9BB9B0FE}" sibTransId="{EB30D152-821D-4105-A22E-858D0FDC2C67}"/>
    <dgm:cxn modelId="{9E8BBF1E-317B-487E-8B39-B73CEF573CC5}" type="presOf" srcId="{51BEC383-338F-442E-B657-9BDC64D72049}" destId="{EE68FBC9-4D8C-4015-94C0-E06726B4ACF7}" srcOrd="0" destOrd="0" presId="urn:microsoft.com/office/officeart/2005/8/layout/process1"/>
    <dgm:cxn modelId="{CD3E9A1E-5B54-44DE-8942-5A043F589E20}" type="presParOf" srcId="{DA9C9DF4-D9A4-463C-B3F9-F1DB319A5D10}" destId="{EE68FBC9-4D8C-4015-94C0-E06726B4ACF7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F7AE015-DB12-4580-9681-3939377B1F4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1BEC383-338F-442E-B657-9BDC64D72049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2</a:t>
          </a:r>
          <a:r>
            <a:rPr lang="uk-UA" sz="2800" dirty="0" smtClean="0"/>
            <a:t>Д фільтр</a:t>
          </a:r>
          <a:endParaRPr lang="uk-UA" sz="4100" dirty="0"/>
        </a:p>
      </dgm:t>
    </dgm:pt>
    <dgm:pt modelId="{178953A1-11A6-4852-8429-86EC9BB9B0FE}" type="parTrans" cxnId="{EFE0F404-3EB9-4B8A-AC65-D88DB9756818}">
      <dgm:prSet/>
      <dgm:spPr/>
      <dgm:t>
        <a:bodyPr/>
        <a:lstStyle/>
        <a:p>
          <a:endParaRPr lang="uk-UA"/>
        </a:p>
      </dgm:t>
    </dgm:pt>
    <dgm:pt modelId="{EB30D152-821D-4105-A22E-858D0FDC2C67}" type="sibTrans" cxnId="{EFE0F404-3EB9-4B8A-AC65-D88DB9756818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75227130-FD6B-47B8-8546-14A961C76361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Threshold</a:t>
          </a:r>
          <a:endParaRPr lang="uk-UA" dirty="0"/>
        </a:p>
      </dgm:t>
    </dgm:pt>
    <dgm:pt modelId="{B6432AE5-28DA-4DA0-A2DA-795E0BD8C278}" type="parTrans" cxnId="{D6F5839B-5E4B-4A73-B944-737EB7EC42FC}">
      <dgm:prSet/>
      <dgm:spPr/>
      <dgm:t>
        <a:bodyPr/>
        <a:lstStyle/>
        <a:p>
          <a:endParaRPr lang="uk-UA"/>
        </a:p>
      </dgm:t>
    </dgm:pt>
    <dgm:pt modelId="{3136E10A-1988-45F9-97A3-9644DC02A415}" type="sibTrans" cxnId="{D6F5839B-5E4B-4A73-B944-737EB7EC42FC}">
      <dgm:prSet/>
      <dgm:spPr/>
      <dgm:t>
        <a:bodyPr/>
        <a:lstStyle/>
        <a:p>
          <a:endParaRPr lang="uk-UA"/>
        </a:p>
      </dgm:t>
    </dgm:pt>
    <dgm:pt modelId="{DA9C9DF4-D9A4-463C-B3F9-F1DB319A5D10}" type="pres">
      <dgm:prSet presAssocID="{AF7AE015-DB12-4580-9681-3939377B1F4D}" presName="Name0" presStyleCnt="0">
        <dgm:presLayoutVars>
          <dgm:dir/>
          <dgm:resizeHandles val="exact"/>
        </dgm:presLayoutVars>
      </dgm:prSet>
      <dgm:spPr/>
    </dgm:pt>
    <dgm:pt modelId="{EE68FBC9-4D8C-4015-94C0-E06726B4ACF7}" type="pres">
      <dgm:prSet presAssocID="{51BEC383-338F-442E-B657-9BDC64D72049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07C30667-3B68-486D-8E6F-0DA5C93BB6B8}" type="pres">
      <dgm:prSet presAssocID="{EB30D152-821D-4105-A22E-858D0FDC2C67}" presName="sibTrans" presStyleLbl="sibTrans2D1" presStyleIdx="0" presStyleCnt="1" custFlipVert="1" custScaleX="75576" custScaleY="17361"/>
      <dgm:spPr/>
      <dgm:t>
        <a:bodyPr/>
        <a:lstStyle/>
        <a:p>
          <a:endParaRPr lang="uk-UA"/>
        </a:p>
      </dgm:t>
    </dgm:pt>
    <dgm:pt modelId="{3F3B1523-77A7-405C-B8CC-8B853D54A5A0}" type="pres">
      <dgm:prSet presAssocID="{EB30D152-821D-4105-A22E-858D0FDC2C67}" presName="connectorText" presStyleLbl="sibTrans2D1" presStyleIdx="0" presStyleCnt="1"/>
      <dgm:spPr/>
      <dgm:t>
        <a:bodyPr/>
        <a:lstStyle/>
        <a:p>
          <a:endParaRPr lang="uk-UA"/>
        </a:p>
      </dgm:t>
    </dgm:pt>
    <dgm:pt modelId="{6D5C3FA4-02DE-4D1C-9DD4-3B76A68DF3B8}" type="pres">
      <dgm:prSet presAssocID="{75227130-FD6B-47B8-8546-14A961C76361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EFE0F404-3EB9-4B8A-AC65-D88DB9756818}" srcId="{AF7AE015-DB12-4580-9681-3939377B1F4D}" destId="{51BEC383-338F-442E-B657-9BDC64D72049}" srcOrd="0" destOrd="0" parTransId="{178953A1-11A6-4852-8429-86EC9BB9B0FE}" sibTransId="{EB30D152-821D-4105-A22E-858D0FDC2C67}"/>
    <dgm:cxn modelId="{84F3960B-6AEB-427A-B50D-C445F1619C40}" type="presOf" srcId="{EB30D152-821D-4105-A22E-858D0FDC2C67}" destId="{3F3B1523-77A7-405C-B8CC-8B853D54A5A0}" srcOrd="1" destOrd="0" presId="urn:microsoft.com/office/officeart/2005/8/layout/process1"/>
    <dgm:cxn modelId="{BE78D907-9C56-404C-8B68-5065FF32AB58}" type="presOf" srcId="{75227130-FD6B-47B8-8546-14A961C76361}" destId="{6D5C3FA4-02DE-4D1C-9DD4-3B76A68DF3B8}" srcOrd="0" destOrd="0" presId="urn:microsoft.com/office/officeart/2005/8/layout/process1"/>
    <dgm:cxn modelId="{D6F5839B-5E4B-4A73-B944-737EB7EC42FC}" srcId="{AF7AE015-DB12-4580-9681-3939377B1F4D}" destId="{75227130-FD6B-47B8-8546-14A961C76361}" srcOrd="1" destOrd="0" parTransId="{B6432AE5-28DA-4DA0-A2DA-795E0BD8C278}" sibTransId="{3136E10A-1988-45F9-97A3-9644DC02A415}"/>
    <dgm:cxn modelId="{DE2B53E5-2713-4804-903E-BE9206F9E184}" type="presOf" srcId="{51BEC383-338F-442E-B657-9BDC64D72049}" destId="{EE68FBC9-4D8C-4015-94C0-E06726B4ACF7}" srcOrd="0" destOrd="0" presId="urn:microsoft.com/office/officeart/2005/8/layout/process1"/>
    <dgm:cxn modelId="{26725312-94F3-490F-A3E8-6FE0098682FE}" type="presOf" srcId="{EB30D152-821D-4105-A22E-858D0FDC2C67}" destId="{07C30667-3B68-486D-8E6F-0DA5C93BB6B8}" srcOrd="0" destOrd="0" presId="urn:microsoft.com/office/officeart/2005/8/layout/process1"/>
    <dgm:cxn modelId="{01081FA4-5BDB-45D4-9562-B63D3D7A858F}" type="presOf" srcId="{AF7AE015-DB12-4580-9681-3939377B1F4D}" destId="{DA9C9DF4-D9A4-463C-B3F9-F1DB319A5D10}" srcOrd="0" destOrd="0" presId="urn:microsoft.com/office/officeart/2005/8/layout/process1"/>
    <dgm:cxn modelId="{24AABD10-BA8D-41CB-B375-2C7751A04C18}" type="presParOf" srcId="{DA9C9DF4-D9A4-463C-B3F9-F1DB319A5D10}" destId="{EE68FBC9-4D8C-4015-94C0-E06726B4ACF7}" srcOrd="0" destOrd="0" presId="urn:microsoft.com/office/officeart/2005/8/layout/process1"/>
    <dgm:cxn modelId="{CF7D817E-711E-4DEB-99A2-C8C45A89482A}" type="presParOf" srcId="{DA9C9DF4-D9A4-463C-B3F9-F1DB319A5D10}" destId="{07C30667-3B68-486D-8E6F-0DA5C93BB6B8}" srcOrd="1" destOrd="0" presId="urn:microsoft.com/office/officeart/2005/8/layout/process1"/>
    <dgm:cxn modelId="{C356BA35-9C0E-4B92-8A14-5B17DA41EA23}" type="presParOf" srcId="{07C30667-3B68-486D-8E6F-0DA5C93BB6B8}" destId="{3F3B1523-77A7-405C-B8CC-8B853D54A5A0}" srcOrd="0" destOrd="0" presId="urn:microsoft.com/office/officeart/2005/8/layout/process1"/>
    <dgm:cxn modelId="{FED0A509-5348-483F-9ED6-820D50E61D4A}" type="presParOf" srcId="{DA9C9DF4-D9A4-463C-B3F9-F1DB319A5D10}" destId="{6D5C3FA4-02DE-4D1C-9DD4-3B76A68DF3B8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29589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89481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35262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4622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47022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28752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32102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416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57605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8083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97889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4000">
              <a:schemeClr val="accent4">
                <a:lumMod val="20000"/>
                <a:lumOff val="8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6978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Data" Target="../diagrams/data4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2.png"/><Relationship Id="rId17" Type="http://schemas.microsoft.com/office/2007/relationships/diagramDrawing" Target="../diagrams/drawing4.xml"/><Relationship Id="rId2" Type="http://schemas.openxmlformats.org/officeDocument/2006/relationships/diagramData" Target="../diagrams/data2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5" Type="http://schemas.openxmlformats.org/officeDocument/2006/relationships/diagramQuickStyle" Target="../diagrams/quickStyle4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Relationship Id="rId1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4532" y="247531"/>
            <a:ext cx="7656945" cy="3206869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uk-UA" sz="3600" dirty="0" smtClean="0"/>
              <a:t>Автоматизована </a:t>
            </a:r>
            <a:r>
              <a:rPr lang="uk-UA" sz="3600" dirty="0"/>
              <a:t>система пошуку дублікатів </a:t>
            </a:r>
            <a:r>
              <a:rPr lang="uk-UA" sz="3600" dirty="0" smtClean="0"/>
              <a:t>зображень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/>
              <a:t/>
            </a:r>
            <a:br>
              <a:rPr lang="en-US" sz="3600" dirty="0"/>
            </a:br>
            <a:endParaRPr lang="uk-UA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uk-UA" dirty="0" smtClean="0"/>
              <a:t>Виконав: Волк І.М.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6939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2125"/>
            <a:ext cx="11734800" cy="1325563"/>
          </a:xfrm>
        </p:spPr>
        <p:txBody>
          <a:bodyPr/>
          <a:lstStyle/>
          <a:p>
            <a:r>
              <a:rPr lang="uk-UA" dirty="0" smtClean="0"/>
              <a:t>Алгоритм отримання відбитку - отримання</a:t>
            </a:r>
            <a:r>
              <a:rPr lang="en-US" dirty="0" smtClean="0"/>
              <a:t> </a:t>
            </a:r>
            <a:r>
              <a:rPr lang="uk-UA" dirty="0" smtClean="0"/>
              <a:t>бітів </a:t>
            </a:r>
            <a:endParaRPr lang="uk-UA" dirty="0"/>
          </a:p>
        </p:txBody>
      </p:sp>
      <p:graphicFrame>
        <p:nvGraphicFramePr>
          <p:cNvPr id="49" name="Content Placeholder 4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2712067"/>
              </p:ext>
            </p:extLst>
          </p:nvPr>
        </p:nvGraphicFramePr>
        <p:xfrm>
          <a:off x="3251199" y="1817688"/>
          <a:ext cx="6191205" cy="2379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0" name="Content Placeholder 4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2692621"/>
              </p:ext>
            </p:extLst>
          </p:nvPr>
        </p:nvGraphicFramePr>
        <p:xfrm>
          <a:off x="10007600" y="3349306"/>
          <a:ext cx="1955800" cy="1408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ounded Rectangle 4"/>
              <p:cNvSpPr/>
              <p:nvPr/>
            </p:nvSpPr>
            <p:spPr>
              <a:xfrm>
                <a:off x="0" y="2372719"/>
                <a:ext cx="2852730" cy="3175000"/>
              </a:xfrm>
              <a:prstGeom prst="rect">
                <a:avLst/>
              </a:prstGeom>
              <a:ln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spcFirstLastPara="0" vert="horz" wrap="square" lIns="247650" tIns="247650" rIns="247650" bIns="247650" numCol="1" spcCol="1270" anchor="ctr" anchorCtr="0">
                <a:noAutofit/>
              </a:bodyPr>
              <a:lstStyle/>
              <a:p>
                <a:pPr lvl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800" kern="1200" dirty="0" smtClean="0"/>
                  <a:t>Interleaving</a:t>
                </a:r>
                <a:br>
                  <a:rPr lang="en-US" sz="2800" kern="1200" dirty="0" smtClean="0"/>
                </a:br>
                <a:r>
                  <a:rPr lang="uk-UA" sz="2800" kern="1200" dirty="0" smtClean="0"/>
                  <a:t>Розділення на модуль і аргумент</a:t>
                </a:r>
                <a:r>
                  <a:rPr lang="en-US" sz="2800" kern="1200" dirty="0" smtClean="0"/>
                  <a:t>, </a:t>
                </a:r>
                <a:r>
                  <a:rPr lang="uk-UA" sz="2800" dirty="0" smtClean="0"/>
                  <a:t>беруться лише перші           </a:t>
                </a:r>
                <a14:m>
                  <m:oMath xmlns:m="http://schemas.openxmlformats.org/officeDocument/2006/math">
                    <m:r>
                      <a:rPr lang="uk-UA" sz="2800" b="0" i="1" smtClean="0">
                        <a:latin typeface="Cambria Math" panose="02040503050406030204" pitchFamily="18" charset="0"/>
                      </a:rPr>
                      <m:t>21</m:t>
                    </m:r>
                    <m:r>
                      <a:rPr lang="uk-UA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×21</m:t>
                    </m:r>
                  </m:oMath>
                </a14:m>
                <a:r>
                  <a:rPr lang="uk-UA" sz="2800" kern="1200" dirty="0" smtClean="0"/>
                  <a:t>пікселя</a:t>
                </a:r>
                <a:endParaRPr lang="en-US" sz="2800" kern="1200" dirty="0" smtClean="0"/>
              </a:p>
            </p:txBody>
          </p:sp>
        </mc:Choice>
        <mc:Fallback xmlns="">
          <p:sp>
            <p:nvSpPr>
              <p:cNvPr id="55" name="Rounded 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372719"/>
                <a:ext cx="2852730" cy="3175000"/>
              </a:xfrm>
              <a:prstGeom prst="rect">
                <a:avLst/>
              </a:prstGeom>
              <a:blipFill rotWithShape="0">
                <a:blip r:embed="rId12"/>
                <a:stretch>
                  <a:fillRect r="-4255"/>
                </a:stretch>
              </a:blipFill>
              <a:ln/>
            </p:spPr>
            <p:txBody>
              <a:bodyPr/>
              <a:lstStyle/>
              <a:p>
                <a:r>
                  <a:rPr lang="uk-U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6" name="Group 55"/>
          <p:cNvGrpSpPr/>
          <p:nvPr/>
        </p:nvGrpSpPr>
        <p:grpSpPr>
          <a:xfrm>
            <a:off x="9552740" y="3560804"/>
            <a:ext cx="401717" cy="107951"/>
            <a:chOff x="2824084" y="1223961"/>
            <a:chExt cx="401717" cy="107951"/>
          </a:xfrm>
        </p:grpSpPr>
        <p:sp>
          <p:nvSpPr>
            <p:cNvPr id="57" name="Right Arrow 56"/>
            <p:cNvSpPr/>
            <p:nvPr/>
          </p:nvSpPr>
          <p:spPr>
            <a:xfrm flipV="1">
              <a:off x="2824084" y="1223961"/>
              <a:ext cx="401717" cy="107951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8" name="Right Arrow 4"/>
            <p:cNvSpPr/>
            <p:nvPr/>
          </p:nvSpPr>
          <p:spPr>
            <a:xfrm rot="10800000">
              <a:off x="2824084" y="1245551"/>
              <a:ext cx="369332" cy="6477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uk-UA" sz="500" kern="120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9552740" y="4188819"/>
            <a:ext cx="401717" cy="107951"/>
            <a:chOff x="2824084" y="1223961"/>
            <a:chExt cx="401717" cy="107951"/>
          </a:xfrm>
        </p:grpSpPr>
        <p:sp>
          <p:nvSpPr>
            <p:cNvPr id="60" name="Right Arrow 59"/>
            <p:cNvSpPr/>
            <p:nvPr/>
          </p:nvSpPr>
          <p:spPr>
            <a:xfrm flipV="1">
              <a:off x="2824084" y="1223961"/>
              <a:ext cx="401717" cy="107951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1" name="Right Arrow 4"/>
            <p:cNvSpPr/>
            <p:nvPr/>
          </p:nvSpPr>
          <p:spPr>
            <a:xfrm rot="10800000">
              <a:off x="2824084" y="1245551"/>
              <a:ext cx="369332" cy="6477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uk-UA" sz="500" kern="120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2842125" y="4553348"/>
            <a:ext cx="401717" cy="107951"/>
            <a:chOff x="2824084" y="1223961"/>
            <a:chExt cx="401717" cy="107951"/>
          </a:xfrm>
        </p:grpSpPr>
        <p:sp>
          <p:nvSpPr>
            <p:cNvPr id="63" name="Right Arrow 62"/>
            <p:cNvSpPr/>
            <p:nvPr/>
          </p:nvSpPr>
          <p:spPr>
            <a:xfrm flipV="1">
              <a:off x="2824084" y="1223961"/>
              <a:ext cx="401717" cy="107951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4" name="Right Arrow 4"/>
            <p:cNvSpPr/>
            <p:nvPr/>
          </p:nvSpPr>
          <p:spPr>
            <a:xfrm rot="10800000">
              <a:off x="2824084" y="1245551"/>
              <a:ext cx="369332" cy="6477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uk-UA" sz="500" kern="1200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852730" y="3312518"/>
            <a:ext cx="401717" cy="107951"/>
            <a:chOff x="2824084" y="1223961"/>
            <a:chExt cx="401717" cy="107951"/>
          </a:xfrm>
        </p:grpSpPr>
        <p:sp>
          <p:nvSpPr>
            <p:cNvPr id="66" name="Right Arrow 65"/>
            <p:cNvSpPr/>
            <p:nvPr/>
          </p:nvSpPr>
          <p:spPr>
            <a:xfrm flipV="1">
              <a:off x="2824084" y="1223961"/>
              <a:ext cx="401717" cy="107951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Right Arrow 4"/>
            <p:cNvSpPr/>
            <p:nvPr/>
          </p:nvSpPr>
          <p:spPr>
            <a:xfrm rot="10800000">
              <a:off x="2824084" y="1245551"/>
              <a:ext cx="369332" cy="6477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uk-UA" sz="500" kern="1200"/>
            </a:p>
          </p:txBody>
        </p:sp>
      </p:grpSp>
      <p:graphicFrame>
        <p:nvGraphicFramePr>
          <p:cNvPr id="69" name="Content Placeholder 4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6138386"/>
              </p:ext>
            </p:extLst>
          </p:nvPr>
        </p:nvGraphicFramePr>
        <p:xfrm>
          <a:off x="3301999" y="3668755"/>
          <a:ext cx="6175887" cy="23420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253950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/>
          <a:lstStyle/>
          <a:p>
            <a:r>
              <a:rPr lang="uk-UA" dirty="0" smtClean="0"/>
              <a:t>Перетворення зображення</a:t>
            </a:r>
            <a:endParaRPr lang="uk-U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1125200" cy="5032375"/>
              </a:xfrm>
            </p:spPr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 - </a:t>
                </a:r>
                <a:r>
                  <a:rPr lang="uk-UA" dirty="0" smtClean="0"/>
                  <a:t>вихідне зображення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uk-UA" i="1">
                            <a:latin typeface="Cambria Math" panose="02040503050406030204" pitchFamily="18" charset="0"/>
                          </a:rPr>
                          <m:t>−∞</m:t>
                        </m:r>
                      </m:sub>
                      <m:sup>
                        <m:r>
                          <a:rPr lang="uk-UA" i="1"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nary>
                          <m:naryPr>
                            <m:limLoc m:val="subSup"/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−∞</m:t>
                            </m:r>
                          </m:sub>
                          <m:sup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𝛿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func>
                                  <m:funcPr>
                                    <m:ctrlP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uk-UA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d>
                                  </m:e>
                                </m:func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𝑦𝑠𝑖𝑛</m:t>
                                </m:r>
                                <m:d>
                                  <m:dPr>
                                    <m:ctrlP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</m:d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e>
                        </m:nary>
                      </m:e>
                    </m:nary>
                  </m:oMath>
                </a14:m>
                <a:r>
                  <a:rPr lang="uk-UA" dirty="0" smtClean="0"/>
                  <a:t> - п. </a:t>
                </a:r>
                <a:r>
                  <a:rPr lang="uk-UA" dirty="0" err="1" smtClean="0"/>
                  <a:t>Радона</a:t>
                </a:r>
                <a:endParaRPr lang="uk-UA" dirty="0" smtClean="0"/>
              </a:p>
              <a:p>
                <a14:m>
                  <m:oMath xmlns:m="http://schemas.openxmlformats.org/officeDocument/2006/math">
                    <m:r>
                      <a:rPr lang="uk-UA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uk-UA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uk-UA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limLoc m:val="subSup"/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−∞</m:t>
                            </m:r>
                          </m:sub>
                          <m:sup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−1, 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𝑑𝑠</m:t>
                            </m:r>
                          </m:e>
                        </m:nary>
                      </m:num>
                      <m:den>
                        <m:nary>
                          <m:naryPr>
                            <m:limLoc m:val="subSup"/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−∞</m:t>
                            </m:r>
                          </m:sub>
                          <m:sup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𝑑𝑠</m:t>
                            </m:r>
                          </m:e>
                        </m:nary>
                      </m:den>
                    </m:f>
                  </m:oMath>
                </a14:m>
                <a:r>
                  <a:rPr lang="uk-UA" dirty="0" smtClean="0"/>
                  <a:t> - автокореляція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uk-UA" i="1">
                            <a:latin typeface="Cambria Math" panose="02040503050406030204" pitchFamily="18" charset="0"/>
                          </a:rPr>
                          <m:t>с′</m:t>
                        </m:r>
                      </m:e>
                    </m:acc>
                    <m:r>
                      <a:rPr lang="uk-UA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uk-UA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uk-UA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uk-UA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uk-UA" i="1">
                        <a:latin typeface="Cambria Math" panose="02040503050406030204" pitchFamily="18" charset="0"/>
                      </a:rPr>
                      <m:t>)=</m:t>
                    </m:r>
                    <m:func>
                      <m:func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f>
                              <m:f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k</m:t>
                                </m:r>
                              </m:den>
                            </m:f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10</m:t>
                            </m:r>
                          </m:sub>
                        </m:sSub>
                      </m:fName>
                      <m:e>
                        <m:r>
                          <a:rPr lang="uk-UA" i="1">
                            <a:latin typeface="Cambria Math" panose="02040503050406030204" pitchFamily="18" charset="0"/>
                          </a:rPr>
                          <m:t>(1+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))</m:t>
                        </m:r>
                      </m:e>
                    </m:func>
                    <m:r>
                      <a:rPr lang="uk-U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smtClean="0"/>
                  <a:t> - log mapping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̌"/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acc>
                    <m:d>
                      <m:d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𝜉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𝜉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  <m:e>
                        <m:nary>
                          <m:naryPr>
                            <m:limLoc m:val="subSup"/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−∞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+∞</m:t>
                            </m:r>
                          </m:sup>
                          <m:e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̃"/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p>
                                  <m:sSupPr>
                                    <m:ctrlP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с</m:t>
                                    </m:r>
                                  </m:e>
                                  <m:sup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acc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∙</m:t>
                            </m:r>
                            <m:sSup>
                              <m:sSup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sSub>
                                  <m:sSubPr>
                                    <m:ctrlP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  <m:sSub>
                                  <m:sSubPr>
                                    <m:ctrlP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sup>
                            </m:sSup>
                          </m:e>
                        </m:nary>
                      </m:e>
                    </m:nary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uk-UA" dirty="0" smtClean="0"/>
                  <a:t>– перетворення Фур’є</a:t>
                </a:r>
                <a:endParaRPr lang="en-US" dirty="0" smtClean="0"/>
              </a:p>
              <a:p>
                <a:r>
                  <a:rPr lang="en-US" dirty="0"/>
                  <a:t>I</a:t>
                </a:r>
                <a:r>
                  <a:rPr lang="en-US" dirty="0" smtClean="0"/>
                  <a:t>nterleaving</a:t>
                </a:r>
                <a:endParaRPr lang="uk-UA" dirty="0"/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uk-UA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  <m:e>
                              <m:r>
                                <a:rPr lang="uk-UA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uk-UA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uk-UA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uk-UA" dirty="0"/>
                  <a:t>. </a:t>
                </a:r>
                <a:r>
                  <a:rPr lang="uk-UA" dirty="0" smtClean="0"/>
                  <a:t> - Фільтр</a:t>
                </a:r>
                <a:endParaRPr lang="en-US" dirty="0" smtClean="0"/>
              </a:p>
              <a:p>
                <a:r>
                  <a:rPr lang="en-US" dirty="0" smtClean="0"/>
                  <a:t>Threshold</a:t>
                </a:r>
                <a:endParaRPr lang="uk-UA" dirty="0" smtClean="0"/>
              </a:p>
              <a:p>
                <a:r>
                  <a:rPr lang="en-US" dirty="0" smtClean="0"/>
                  <a:t>XOR</a:t>
                </a:r>
                <a:endParaRPr lang="uk-UA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1125200" cy="5032375"/>
              </a:xfrm>
              <a:blipFill rotWithShape="0">
                <a:blip r:embed="rId2"/>
                <a:stretch>
                  <a:fillRect l="-877" t="-2421"/>
                </a:stretch>
              </a:blipFill>
            </p:spPr>
            <p:txBody>
              <a:bodyPr/>
              <a:lstStyle/>
              <a:p>
                <a:r>
                  <a:rPr lang="uk-U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743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Результати роботи - 1</a:t>
            </a:r>
            <a:endParaRPr lang="uk-U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1590" y="1930400"/>
            <a:ext cx="9168819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603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Результати роботи - 2</a:t>
            </a:r>
            <a:endParaRPr lang="uk-U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6587" y="1825624"/>
            <a:ext cx="9558825" cy="503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26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Висновки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1150600" cy="4752975"/>
          </a:xfrm>
        </p:spPr>
        <p:txBody>
          <a:bodyPr>
            <a:normAutofit/>
          </a:bodyPr>
          <a:lstStyle/>
          <a:p>
            <a:r>
              <a:rPr lang="uk-UA" sz="3200" dirty="0" smtClean="0"/>
              <a:t>На основі аналізу методів було виявлено, що для задачі пошуку схожих зображень на персональному комп’ютері найбільше підходять методи на основі відбитка</a:t>
            </a:r>
          </a:p>
          <a:p>
            <a:r>
              <a:rPr lang="uk-UA" sz="3200" dirty="0" smtClean="0"/>
              <a:t>Було реалізовано один з методів– на основі перетворення </a:t>
            </a:r>
            <a:r>
              <a:rPr lang="uk-UA" sz="3200" dirty="0" err="1" smtClean="0"/>
              <a:t>Радона</a:t>
            </a:r>
            <a:r>
              <a:rPr lang="uk-UA" sz="3200" dirty="0" smtClean="0"/>
              <a:t>. Відбиток є стійким до використання фільтрів, незначних афінних перетворень або змін зображення. </a:t>
            </a:r>
          </a:p>
          <a:p>
            <a:r>
              <a:rPr lang="uk-UA" sz="3200" dirty="0" smtClean="0"/>
              <a:t>Було розроблено автоматизовану систему, яка використовує обраний метод.</a:t>
            </a:r>
            <a:endParaRPr lang="uk-UA" sz="3200" dirty="0"/>
          </a:p>
        </p:txBody>
      </p:sp>
    </p:spTree>
    <p:extLst>
      <p:ext uri="{BB962C8B-B14F-4D97-AF65-F5344CB8AC3E}">
        <p14:creationId xmlns:p14="http://schemas.microsoft.com/office/powerpoint/2010/main" val="363794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Шляхи покращення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08375"/>
          </a:xfrm>
        </p:spPr>
        <p:txBody>
          <a:bodyPr>
            <a:normAutofit/>
          </a:bodyPr>
          <a:lstStyle/>
          <a:p>
            <a:r>
              <a:rPr lang="uk-UA" sz="3600" dirty="0" smtClean="0"/>
              <a:t>Додавання нових способів введення</a:t>
            </a:r>
          </a:p>
          <a:p>
            <a:r>
              <a:rPr lang="uk-UA" sz="3600" dirty="0" smtClean="0"/>
              <a:t>Покращення алгоритму отримання відбитка, комбінування різних методів.</a:t>
            </a:r>
          </a:p>
          <a:p>
            <a:r>
              <a:rPr lang="uk-UA" sz="3600" dirty="0" smtClean="0"/>
              <a:t>Централізоване збереження звітів сканування.</a:t>
            </a:r>
          </a:p>
          <a:p>
            <a:r>
              <a:rPr lang="uk-UA" sz="3600" dirty="0" smtClean="0"/>
              <a:t>Синхронізація між різними приладами.</a:t>
            </a:r>
            <a:endParaRPr lang="uk-UA" sz="3600" dirty="0"/>
          </a:p>
        </p:txBody>
      </p:sp>
    </p:spTree>
    <p:extLst>
      <p:ext uri="{BB962C8B-B14F-4D97-AF65-F5344CB8AC3E}">
        <p14:creationId xmlns:p14="http://schemas.microsoft.com/office/powerpoint/2010/main" val="298195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 smtClean="0"/>
              <a:t>Дякую за увагу</a:t>
            </a:r>
            <a:endParaRPr lang="uk-UA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8356" y="2349500"/>
            <a:ext cx="5475287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61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0400" y="491066"/>
            <a:ext cx="5469466" cy="914400"/>
          </a:xfrm>
        </p:spPr>
        <p:txBody>
          <a:bodyPr>
            <a:noAutofit/>
          </a:bodyPr>
          <a:lstStyle/>
          <a:p>
            <a:r>
              <a:rPr lang="uk-UA" sz="4400" dirty="0" smtClean="0"/>
              <a:t>Актуальність роботи</a:t>
            </a:r>
            <a:endParaRPr lang="uk-UA" sz="44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5800" y="2523597"/>
            <a:ext cx="8737600" cy="2471737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uk-UA" sz="3200" dirty="0" smtClean="0"/>
              <a:t>Полегшення пошуку і перегляду зображень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uk-UA" sz="3200" dirty="0" smtClean="0"/>
              <a:t>Видалення зображень-проміжних результатів обробки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uk-UA" sz="3200" dirty="0" smtClean="0"/>
              <a:t>Звільнення жорсткого диска</a:t>
            </a:r>
            <a:endParaRPr lang="uk-UA" sz="3200" dirty="0"/>
          </a:p>
        </p:txBody>
      </p:sp>
    </p:spTree>
    <p:extLst>
      <p:ext uri="{BB962C8B-B14F-4D97-AF65-F5344CB8AC3E}">
        <p14:creationId xmlns:p14="http://schemas.microsoft.com/office/powerpoint/2010/main" val="3812315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Постановка задачі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60599"/>
            <a:ext cx="10515600" cy="3916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uk-UA" dirty="0" smtClean="0"/>
              <a:t>Розроблена система повинна працювати на персональному комп’ютері користувача. </a:t>
            </a:r>
          </a:p>
          <a:p>
            <a:pPr>
              <a:lnSpc>
                <a:spcPct val="100000"/>
              </a:lnSpc>
            </a:pPr>
            <a:r>
              <a:rPr lang="uk-UA" dirty="0" smtClean="0"/>
              <a:t>Вхідні дані – зображення в форматі </a:t>
            </a:r>
            <a:r>
              <a:rPr lang="en-US" dirty="0" smtClean="0"/>
              <a:t>JPEG/PNG. </a:t>
            </a:r>
            <a:endParaRPr lang="uk-UA" dirty="0" smtClean="0"/>
          </a:p>
          <a:p>
            <a:pPr>
              <a:lnSpc>
                <a:spcPct val="100000"/>
              </a:lnSpc>
            </a:pPr>
            <a:r>
              <a:rPr lang="uk-UA" dirty="0" smtClean="0"/>
              <a:t>Демонстрація </a:t>
            </a:r>
            <a:r>
              <a:rPr lang="uk-UA" dirty="0"/>
              <a:t>користувачу тих зображень, які є схожими</a:t>
            </a:r>
          </a:p>
        </p:txBody>
      </p:sp>
    </p:spTree>
    <p:extLst>
      <p:ext uri="{BB962C8B-B14F-4D97-AF65-F5344CB8AC3E}">
        <p14:creationId xmlns:p14="http://schemas.microsoft.com/office/powerpoint/2010/main" val="1649589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Вимоги до методу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uk-UA" dirty="0" smtClean="0"/>
              <a:t>Система повинна </a:t>
            </a:r>
            <a:r>
              <a:rPr lang="uk-UA" dirty="0"/>
              <a:t>вважати схожими зображення з такими відмінностями:</a:t>
            </a:r>
          </a:p>
          <a:p>
            <a:pPr lvl="0"/>
            <a:r>
              <a:rPr lang="uk-UA" dirty="0"/>
              <a:t>Використання фільтрів</a:t>
            </a:r>
          </a:p>
          <a:p>
            <a:pPr lvl="0"/>
            <a:r>
              <a:rPr lang="uk-UA" dirty="0"/>
              <a:t>Поворот</a:t>
            </a:r>
          </a:p>
          <a:p>
            <a:pPr lvl="0"/>
            <a:r>
              <a:rPr lang="uk-UA" dirty="0"/>
              <a:t>Зсув</a:t>
            </a:r>
          </a:p>
          <a:p>
            <a:pPr lvl="0"/>
            <a:r>
              <a:rPr lang="uk-UA" dirty="0"/>
              <a:t>Зміна розмірів</a:t>
            </a:r>
          </a:p>
          <a:p>
            <a:pPr lvl="0"/>
            <a:r>
              <a:rPr lang="uk-UA" dirty="0"/>
              <a:t>Додавання об’єктів</a:t>
            </a:r>
          </a:p>
          <a:p>
            <a:endParaRPr lang="uk-UA" dirty="0" smtClean="0"/>
          </a:p>
          <a:p>
            <a:endParaRPr lang="uk-UA" dirty="0" smtClean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5872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Існуючі системи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Tineye</a:t>
            </a:r>
            <a:endParaRPr lang="en-US" dirty="0" smtClean="0"/>
          </a:p>
          <a:p>
            <a:r>
              <a:rPr lang="en-US" dirty="0" smtClean="0"/>
              <a:t>Dup Detector (</a:t>
            </a:r>
            <a:r>
              <a:rPr lang="en-US" dirty="0" err="1" smtClean="0"/>
              <a:t>Keronsoft</a:t>
            </a:r>
            <a:r>
              <a:rPr lang="en-US" dirty="0" smtClean="0"/>
              <a:t>)</a:t>
            </a:r>
          </a:p>
          <a:p>
            <a:r>
              <a:rPr lang="en-US" dirty="0" smtClean="0"/>
              <a:t>Image Comparer (Bolide Software)</a:t>
            </a:r>
            <a:endParaRPr lang="uk-UA" dirty="0" smtClean="0"/>
          </a:p>
          <a:p>
            <a:r>
              <a:rPr lang="en-US" dirty="0"/>
              <a:t>Google image </a:t>
            </a:r>
            <a:r>
              <a:rPr lang="en-US" dirty="0" smtClean="0"/>
              <a:t>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285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Порівняння існуючих систем</a:t>
            </a:r>
            <a:endParaRPr lang="uk-U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6275027"/>
              </p:ext>
            </p:extLst>
          </p:nvPr>
        </p:nvGraphicFramePr>
        <p:xfrm>
          <a:off x="2" y="1862667"/>
          <a:ext cx="12191999" cy="51588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86749"/>
                <a:gridCol w="1508996"/>
                <a:gridCol w="2503562"/>
                <a:gridCol w="2053359"/>
                <a:gridCol w="2439333"/>
              </a:tblGrid>
              <a:tr h="1482373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Програмний продукт</a:t>
                      </a:r>
                      <a:endParaRPr lang="uk-UA" sz="2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Пошук в мережі</a:t>
                      </a:r>
                      <a:endParaRPr lang="uk-UA" sz="2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Пошук на персональному комп’ютері</a:t>
                      </a:r>
                      <a:endParaRPr lang="uk-UA" sz="2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Стійкий до афінних перетворень</a:t>
                      </a:r>
                      <a:endParaRPr lang="uk-UA" sz="2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Виведення всіх схожих </a:t>
                      </a:r>
                      <a:r>
                        <a:rPr lang="uk-UA" sz="2400" dirty="0" smtClean="0">
                          <a:effectLst/>
                        </a:rPr>
                        <a:t>зображень</a:t>
                      </a:r>
                      <a:endParaRPr lang="uk-UA" sz="2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1057594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 err="1">
                          <a:effectLst/>
                        </a:rPr>
                        <a:t>Tineye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err="1" smtClean="0">
                          <a:effectLst/>
                        </a:rPr>
                        <a:t>Платна</a:t>
                      </a:r>
                      <a:r>
                        <a:rPr lang="uk-UA" sz="1400" dirty="0" smtClean="0">
                          <a:effectLst/>
                        </a:rPr>
                        <a:t> можливість створення</a:t>
                      </a:r>
                      <a:r>
                        <a:rPr lang="uk-UA" sz="1400" baseline="0" dirty="0" smtClean="0">
                          <a:effectLst/>
                        </a:rPr>
                        <a:t> персональної колекції в хмарному сховищі</a:t>
                      </a:r>
                      <a:endParaRPr lang="uk-UA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881573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Google image search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-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-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92219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Dup Detector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-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881573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Image Comparer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-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-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510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Методи</a:t>
            </a:r>
            <a:endParaRPr lang="uk-UA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6365371"/>
              </p:ext>
            </p:extLst>
          </p:nvPr>
        </p:nvGraphicFramePr>
        <p:xfrm>
          <a:off x="0" y="1690688"/>
          <a:ext cx="12192002" cy="51673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46536"/>
                <a:gridCol w="2005858"/>
                <a:gridCol w="2546536"/>
                <a:gridCol w="2546536"/>
                <a:gridCol w="2546536"/>
              </a:tblGrid>
              <a:tr h="324076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Метод</a:t>
                      </a:r>
                      <a:endParaRPr lang="uk-UA" sz="2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Вимагає підготовки</a:t>
                      </a:r>
                      <a:endParaRPr lang="uk-UA" sz="2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Кількість відмінностей, до яких метод є стійким</a:t>
                      </a:r>
                      <a:endParaRPr lang="uk-UA" sz="2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2400" b="1" dirty="0" smtClean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Кількість</a:t>
                      </a:r>
                      <a:r>
                        <a:rPr lang="uk-UA" sz="2400" b="1" baseline="0" dirty="0" smtClean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1" baseline="0" dirty="0" smtClean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false-positives</a:t>
                      </a:r>
                      <a:endParaRPr lang="uk-UA" sz="2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2400" b="1" dirty="0" smtClean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Визначення схожими різних зображень</a:t>
                      </a:r>
                      <a:r>
                        <a:rPr lang="uk-UA" sz="2400" b="1" baseline="0" dirty="0" smtClean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з схожим вмістом</a:t>
                      </a:r>
                      <a:endParaRPr lang="uk-UA" sz="2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9632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smtClean="0">
                          <a:effectLst/>
                        </a:rPr>
                        <a:t>Content-based</a:t>
                      </a:r>
                      <a:endParaRPr lang="uk-UA" sz="2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dirty="0">
                          <a:effectLst/>
                        </a:rPr>
                        <a:t>-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dirty="0" smtClean="0">
                          <a:effectLst/>
                        </a:rPr>
                        <a:t>-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b="0" dirty="0" smtClean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uk-UA" sz="3200" b="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b="0" dirty="0" smtClean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+</a:t>
                      </a:r>
                      <a:endParaRPr lang="uk-UA" sz="3200" b="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9632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Watermarking</a:t>
                      </a:r>
                      <a:endParaRPr lang="uk-UA" sz="24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dirty="0">
                          <a:effectLst/>
                        </a:rPr>
                        <a:t>+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b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b="0" dirty="0" smtClean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uk-UA" sz="3200" b="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b="0" dirty="0" smtClean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uk-UA" sz="3200" b="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572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Схема системи</a:t>
            </a:r>
            <a:endParaRPr lang="uk-U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5931" y="1892199"/>
            <a:ext cx="8720138" cy="496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22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Алгоритм отримання відбитку</a:t>
            </a:r>
            <a:endParaRPr lang="uk-UA" dirty="0"/>
          </a:p>
        </p:txBody>
      </p:sp>
      <p:graphicFrame>
        <p:nvGraphicFramePr>
          <p:cNvPr id="18" name="Content Placeholder 1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384330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Rectangle 19"/>
          <p:cNvSpPr>
            <a:spLocks noChangeArrowheads="1"/>
          </p:cNvSpPr>
          <p:nvPr/>
        </p:nvSpPr>
        <p:spPr bwMode="auto">
          <a:xfrm>
            <a:off x="0" y="457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7873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1231</TotalTime>
  <Words>299</Words>
  <Application>Microsoft Office PowerPoint</Application>
  <PresentationFormat>Widescreen</PresentationFormat>
  <Paragraphs>101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Times New Roman</vt:lpstr>
      <vt:lpstr>Office Theme</vt:lpstr>
      <vt:lpstr> Автоматизована система пошуку дублікатів зображень  </vt:lpstr>
      <vt:lpstr>Актуальність роботи</vt:lpstr>
      <vt:lpstr>Постановка задачі</vt:lpstr>
      <vt:lpstr>Вимоги до методу</vt:lpstr>
      <vt:lpstr>Існуючі системи</vt:lpstr>
      <vt:lpstr>Порівняння існуючих систем</vt:lpstr>
      <vt:lpstr>Методи</vt:lpstr>
      <vt:lpstr>Схема системи</vt:lpstr>
      <vt:lpstr>Алгоритм отримання відбитку</vt:lpstr>
      <vt:lpstr>Алгоритм отримання відбитку - отримання бітів </vt:lpstr>
      <vt:lpstr>Перетворення зображення</vt:lpstr>
      <vt:lpstr>Результати роботи - 1</vt:lpstr>
      <vt:lpstr>Результати роботи - 2</vt:lpstr>
      <vt:lpstr>Висновки</vt:lpstr>
      <vt:lpstr>Шляхи покращення</vt:lpstr>
      <vt:lpstr>Дякую за увагу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Волк Илья</dc:creator>
  <cp:lastModifiedBy>Волк Илья</cp:lastModifiedBy>
  <cp:revision>42</cp:revision>
  <dcterms:created xsi:type="dcterms:W3CDTF">2018-05-18T19:27:47Z</dcterms:created>
  <dcterms:modified xsi:type="dcterms:W3CDTF">2018-05-20T15:13:38Z</dcterms:modified>
</cp:coreProperties>
</file>

<file path=docProps/thumbnail.jpeg>
</file>